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9"/>
  </p:notesMasterIdLst>
  <p:sldIdLst>
    <p:sldId id="256" r:id="rId2"/>
    <p:sldId id="257" r:id="rId3"/>
    <p:sldId id="345" r:id="rId4"/>
    <p:sldId id="350" r:id="rId5"/>
    <p:sldId id="346" r:id="rId6"/>
    <p:sldId id="347" r:id="rId7"/>
    <p:sldId id="355" r:id="rId8"/>
    <p:sldId id="356" r:id="rId9"/>
    <p:sldId id="353" r:id="rId10"/>
    <p:sldId id="354" r:id="rId11"/>
    <p:sldId id="369" r:id="rId12"/>
    <p:sldId id="351" r:id="rId13"/>
    <p:sldId id="352" r:id="rId14"/>
    <p:sldId id="357" r:id="rId15"/>
    <p:sldId id="358" r:id="rId16"/>
    <p:sldId id="361" r:id="rId17"/>
    <p:sldId id="362" r:id="rId18"/>
    <p:sldId id="370" r:id="rId19"/>
    <p:sldId id="359" r:id="rId20"/>
    <p:sldId id="360" r:id="rId21"/>
    <p:sldId id="363" r:id="rId22"/>
    <p:sldId id="364" r:id="rId23"/>
    <p:sldId id="368" r:id="rId24"/>
    <p:sldId id="365" r:id="rId25"/>
    <p:sldId id="366" r:id="rId26"/>
    <p:sldId id="367" r:id="rId27"/>
    <p:sldId id="371" r:id="rId28"/>
    <p:sldId id="372" r:id="rId29"/>
    <p:sldId id="373" r:id="rId30"/>
    <p:sldId id="374" r:id="rId31"/>
    <p:sldId id="375" r:id="rId32"/>
    <p:sldId id="376" r:id="rId33"/>
    <p:sldId id="377" r:id="rId34"/>
    <p:sldId id="378" r:id="rId35"/>
    <p:sldId id="379" r:id="rId36"/>
    <p:sldId id="380" r:id="rId37"/>
    <p:sldId id="381" r:id="rId38"/>
    <p:sldId id="382" r:id="rId39"/>
    <p:sldId id="383" r:id="rId40"/>
    <p:sldId id="384" r:id="rId41"/>
    <p:sldId id="391" r:id="rId42"/>
    <p:sldId id="385" r:id="rId43"/>
    <p:sldId id="386" r:id="rId44"/>
    <p:sldId id="387" r:id="rId45"/>
    <p:sldId id="388" r:id="rId46"/>
    <p:sldId id="389" r:id="rId47"/>
    <p:sldId id="390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395"/>
    <p:restoredTop sz="86376"/>
  </p:normalViewPr>
  <p:slideViewPr>
    <p:cSldViewPr snapToGrid="0" snapToObjects="1">
      <p:cViewPr>
        <p:scale>
          <a:sx n="90" d="100"/>
          <a:sy n="90" d="100"/>
        </p:scale>
        <p:origin x="352" y="536"/>
      </p:cViewPr>
      <p:guideLst/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9AB5F3-042F-9C41-8735-1D6D416E90A8}" type="datetimeFigureOut">
              <a:rPr lang="en-US" smtClean="0"/>
              <a:t>12/7/20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4DE3A0-9890-F045-89E7-4468AAAA3E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5061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4DE3A0-9890-F045-89E7-4468AAAA3E1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3972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4DE3A0-9890-F045-89E7-4468AAAA3E1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6984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4DE3A0-9890-F045-89E7-4468AAAA3E1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7232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4DE3A0-9890-F045-89E7-4468AAAA3E1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5251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4DE3A0-9890-F045-89E7-4468AAAA3E1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5471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4DE3A0-9890-F045-89E7-4468AAAA3E1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5692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4DE3A0-9890-F045-89E7-4468AAAA3E1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4488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7EBF57-EB38-984C-AB47-23B96DC7DC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0B03EE-CABD-6F42-86E0-BF5C44BD7C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172AFC-6042-4E42-801E-5D7566453E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400CD-7287-EA41-97B8-6C373A830532}" type="datetimeFigureOut">
              <a:rPr lang="en-US" smtClean="0"/>
              <a:t>12/7/20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A4E5E7-53BF-8640-866B-FF87370290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B82AB9-2FB5-E549-AD98-499CBED77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F3199-600E-1648-98F9-303CE5CD93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8406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44F4E8-2D6F-544A-87C9-076E06EE8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03D9BD-2FBF-9E4C-87FA-490C1C4596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83EF27-E058-5C43-8366-FA49BC02FA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400CD-7287-EA41-97B8-6C373A830532}" type="datetimeFigureOut">
              <a:rPr lang="en-US" smtClean="0"/>
              <a:t>12/7/20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3F6D66-62BC-E848-9983-6392C04BBE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D90DDB-D869-FC4F-AC43-FCFE51C5EB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F3199-600E-1648-98F9-303CE5CD93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2076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A1CEBDA-7C14-AB45-BBA2-43D8CDDDD0D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90B52B2-D85D-204E-9726-25014371D9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688EC7-C1FD-B440-B051-099586DD36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400CD-7287-EA41-97B8-6C373A830532}" type="datetimeFigureOut">
              <a:rPr lang="en-US" smtClean="0"/>
              <a:t>12/7/20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E52982-378D-9C43-A246-55317CAACE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2D38EC-7E9C-5244-9BA6-DBF3DFB07D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F3199-600E-1648-98F9-303CE5CD93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2519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A4D1D-1C1B-2042-9800-2AD089CE5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A6F580-2CD6-5C46-925C-CE997517AC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F7D26D-DBAB-5F47-9B85-B97EEBE7E7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400CD-7287-EA41-97B8-6C373A830532}" type="datetimeFigureOut">
              <a:rPr lang="en-US" smtClean="0"/>
              <a:t>12/7/20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59E566-34CC-BC4A-A863-089BA8269A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0614A8-1E60-E447-8F75-B4FEFBBC24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F3199-600E-1648-98F9-303CE5CD93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6868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70BB4-337D-7146-AF52-B89DFE9412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2D44DB-45EC-CE48-8DBE-B73A8630A0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B67740-C78E-9B45-854A-4E77FCEB95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400CD-7287-EA41-97B8-6C373A830532}" type="datetimeFigureOut">
              <a:rPr lang="en-US" smtClean="0"/>
              <a:t>12/7/20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284548-D33B-844A-B6B3-3F5FFF2821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381B33-102E-484C-9D81-DD0B652FEF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F3199-600E-1648-98F9-303CE5CD93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9113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87522E-F00B-A94D-B7AD-FB6FC9F7C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480D7A-8422-764C-95F0-79FEFA2F59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A572610-78BA-D547-B18E-27BDB7DD1F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A896B0-6B57-5C42-B547-1AC3E30C60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400CD-7287-EA41-97B8-6C373A830532}" type="datetimeFigureOut">
              <a:rPr lang="en-US" smtClean="0"/>
              <a:t>12/7/20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4F19D5-4EA3-3640-A667-02D5489EF7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A30E91-EE8F-7642-842F-E518CBEAB8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F3199-600E-1648-98F9-303CE5CD93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7853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89675D-B4EC-6749-94FD-9AE5F2732A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D44B7-3199-5D40-802E-E289881BBD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1EDB40-F7C4-5F4F-956E-2C0B41D597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057C394-8ABC-0B47-B3E2-018AF8ED294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6054559-6E0B-AD4B-8FBE-3D2CF535F50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7DB93AE-C674-B844-A475-52DF0C5FCF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400CD-7287-EA41-97B8-6C373A830532}" type="datetimeFigureOut">
              <a:rPr lang="en-US" smtClean="0"/>
              <a:t>12/7/20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BBE7556-89F7-C848-BA3B-935E72A616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F9F7572-6AD7-674F-93C3-B0DFD68176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F3199-600E-1648-98F9-303CE5CD93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641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6579C-450A-4B4C-B5B6-EFEE28E80D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8AB000B-D801-3A4D-A560-B8755CDB8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400CD-7287-EA41-97B8-6C373A830532}" type="datetimeFigureOut">
              <a:rPr lang="en-US" smtClean="0"/>
              <a:t>12/7/20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151397-388E-824A-854A-8C04AE37AB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F81638-DC36-1948-B37D-827B05F9B4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F3199-600E-1648-98F9-303CE5CD93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1762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BCDF714-C359-8746-92AF-6088137AF7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400CD-7287-EA41-97B8-6C373A830532}" type="datetimeFigureOut">
              <a:rPr lang="en-US" smtClean="0"/>
              <a:t>12/7/20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329542C-D9A3-054F-BD1C-AC1CF866CD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780EDA-66F6-BC4C-AA16-37A2416A0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F3199-600E-1648-98F9-303CE5CD93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2669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34E329-E854-8F41-A6BC-166CC30F43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CAE7EB-1AE5-AD4E-AC60-081E27D36A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462B37-D69C-D840-86CA-66EBB309B8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03169E-675E-0F43-A1E2-53C4CC83DB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400CD-7287-EA41-97B8-6C373A830532}" type="datetimeFigureOut">
              <a:rPr lang="en-US" smtClean="0"/>
              <a:t>12/7/20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21FD40-8608-A24F-A5D7-F569B1182E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173094-9125-9541-A202-F453AEED3C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F3199-600E-1648-98F9-303CE5CD93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8721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BE27FB-F6B9-1043-B1BD-712E809BA1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4E6798F-783B-F74C-B0F3-01D3899B4FD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581EF0-4349-7143-8688-8BABC161CB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B3D730-6110-3A43-BDC5-B10C6CE27D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400CD-7287-EA41-97B8-6C373A830532}" type="datetimeFigureOut">
              <a:rPr lang="en-US" smtClean="0"/>
              <a:t>12/7/20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BCE5D3-482D-7C40-AF02-7A5CE561FB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61A806-FD9D-8844-9B30-599207BDD6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F3199-600E-1648-98F9-303CE5CD93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5401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EFEBB46-82D1-4F4C-9321-D38E9EC97D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1C19A1-AA52-6044-B895-2B44019D7C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6F0939-B627-A744-BD0A-68E2C4B01A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426123" y="6542088"/>
            <a:ext cx="840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  <a:latin typeface="Avenir Book" panose="02000503020000020003" pitchFamily="2" charset="0"/>
              </a:defRPr>
            </a:lvl1pPr>
          </a:lstStyle>
          <a:p>
            <a:fld id="{3B3400CD-7287-EA41-97B8-6C373A830532}" type="datetimeFigureOut">
              <a:rPr lang="en-US" smtClean="0"/>
              <a:pPr/>
              <a:t>12/7/20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7A83F8-ED88-714E-8185-A06365D9E9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21882" y="6542088"/>
            <a:ext cx="17185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/>
                </a:solidFill>
                <a:latin typeface="Avenir Book" panose="02000503020000020003" pitchFamily="2" charset="0"/>
              </a:defRPr>
            </a:lvl1pPr>
          </a:lstStyle>
          <a:p>
            <a:r>
              <a:rPr lang="en-US" dirty="0"/>
              <a:t>Ankita Roychoudhury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93A237-08A5-4E48-9C0C-574F6BABA9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89772" y="6149678"/>
            <a:ext cx="380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  <a:latin typeface="Avenir Book" panose="02000503020000020003" pitchFamily="2" charset="0"/>
              </a:defRPr>
            </a:lvl1pPr>
          </a:lstStyle>
          <a:p>
            <a:fld id="{814F3199-600E-1648-98F9-303CE5CD9389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 descr="A picture containing drawing&#10;&#10;Description automatically generated">
            <a:extLst>
              <a:ext uri="{FF2B5EF4-FFF2-40B4-BE49-F238E27FC236}">
                <a16:creationId xmlns:a16="http://schemas.microsoft.com/office/drawing/2014/main" id="{0C96F34F-7085-4843-BFB2-253993EEE706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1117119" y="6514803"/>
            <a:ext cx="1074881" cy="343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4442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venir Book" panose="02000503020000020003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venir Book" panose="02000503020000020003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venir Book" panose="02000503020000020003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venir Book" panose="02000503020000020003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venir Book" panose="02000503020000020003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venir Book" panose="02000503020000020003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B9D11-84B9-1540-A321-43AA74CAD1F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Summary PowerPoint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02AF63C-6801-A142-8154-BFC671D7A67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Ankita Roychoudhury</a:t>
            </a:r>
          </a:p>
          <a:p>
            <a:r>
              <a:rPr lang="en-US" dirty="0"/>
              <a:t>Murray Lab</a:t>
            </a:r>
          </a:p>
        </p:txBody>
      </p:sp>
    </p:spTree>
    <p:extLst>
      <p:ext uri="{BB962C8B-B14F-4D97-AF65-F5344CB8AC3E}">
        <p14:creationId xmlns:p14="http://schemas.microsoft.com/office/powerpoint/2010/main" val="20892128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02180926-B045-A841-9B94-5709C7ABD4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362" y="503238"/>
            <a:ext cx="7937500" cy="5080000"/>
          </a:xfrm>
          <a:prstGeom prst="rect">
            <a:avLst/>
          </a:prstGeom>
        </p:spPr>
      </p:pic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9556105E-361B-1647-A848-49E49D8CDF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8862" y="1176338"/>
            <a:ext cx="3454400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0521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B0D043-CE7E-5843-89D6-86CD27200B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Better plotting</a:t>
            </a:r>
          </a:p>
        </p:txBody>
      </p:sp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337C8384-AA76-D048-9430-89EB21505C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7989" y="1503232"/>
            <a:ext cx="9196022" cy="4951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0299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5A0B9-A7D2-124C-8D56-46A979EBD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 8: GFP and ATP Long Controls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8DEFAC-95DF-C241-97ED-C01CC401F0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dirty="0"/>
              <a:t>20201023_exp8_controls_gfp_atp</a:t>
            </a:r>
          </a:p>
        </p:txBody>
      </p:sp>
    </p:spTree>
    <p:extLst>
      <p:ext uri="{BB962C8B-B14F-4D97-AF65-F5344CB8AC3E}">
        <p14:creationId xmlns:p14="http://schemas.microsoft.com/office/powerpoint/2010/main" val="8835022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CFE74CE-1980-2743-8C28-C4C51AEC6FC1}"/>
              </a:ext>
            </a:extLst>
          </p:cNvPr>
          <p:cNvSpPr txBox="1"/>
          <p:nvPr/>
        </p:nvSpPr>
        <p:spPr>
          <a:xfrm>
            <a:off x="1351722" y="4273826"/>
            <a:ext cx="200135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The last data point had bubbles (removed from graphs)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Also used fluorescence, which is wrong</a:t>
            </a:r>
            <a:r>
              <a:rPr lang="en-US" dirty="0">
                <a:solidFill>
                  <a:srgbClr val="FF0000"/>
                </a:solidFill>
                <a:sym typeface="Wingdings" pitchFamily="2" charset="2"/>
              </a:rPr>
              <a:t>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C76C39DE-BCD1-ED4C-B4B3-7889DC0A57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732" y="128587"/>
            <a:ext cx="6121400" cy="3200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19A3D78-F8FF-2948-9BC5-48BE4291D0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2602" y="3529014"/>
            <a:ext cx="6062133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3243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F9DFB-E3E1-E344-9590-2247F25BE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 9: ATP Assay Calibration Round 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0C5764-DEC4-D447-9C4B-281D8E6065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Done with luminescence</a:t>
            </a:r>
          </a:p>
          <a:p>
            <a:r>
              <a:rPr lang="en-US" dirty="0"/>
              <a:t>11/2/2020</a:t>
            </a:r>
          </a:p>
          <a:p>
            <a:r>
              <a:rPr lang="en-US" dirty="0"/>
              <a:t>20201102_exp9_atpassaycalibration_2</a:t>
            </a:r>
          </a:p>
        </p:txBody>
      </p:sp>
    </p:spTree>
    <p:extLst>
      <p:ext uri="{BB962C8B-B14F-4D97-AF65-F5344CB8AC3E}">
        <p14:creationId xmlns:p14="http://schemas.microsoft.com/office/powerpoint/2010/main" val="21945301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474C82E9-76A6-E143-A1AC-DE576BEAED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252" y="415611"/>
            <a:ext cx="8683869" cy="578924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E7ABBD3-DA72-254F-ACD3-81275B1318A5}"/>
              </a:ext>
            </a:extLst>
          </p:cNvPr>
          <p:cNvSpPr txBox="1"/>
          <p:nvPr/>
        </p:nvSpPr>
        <p:spPr>
          <a:xfrm>
            <a:off x="8509518" y="653143"/>
            <a:ext cx="36824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venir Book" panose="02000503020000020003" pitchFamily="2" charset="0"/>
              </a:rPr>
              <a:t>slope=1.2732601723574946, </a:t>
            </a:r>
          </a:p>
          <a:p>
            <a:r>
              <a:rPr lang="en-US" dirty="0">
                <a:latin typeface="Avenir Book" panose="02000503020000020003" pitchFamily="2" charset="0"/>
              </a:rPr>
              <a:t>intercept=-1.6966496369015145</a:t>
            </a:r>
          </a:p>
        </p:txBody>
      </p:sp>
    </p:spTree>
    <p:extLst>
      <p:ext uri="{BB962C8B-B14F-4D97-AF65-F5344CB8AC3E}">
        <p14:creationId xmlns:p14="http://schemas.microsoft.com/office/powerpoint/2010/main" val="7620262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B4514C-CFDB-1A45-85B8-19F403C3E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 10: ATP Control Round 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19DEFD-7FD0-7241-93D7-9FCE518712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Done with luminescence this time!</a:t>
            </a:r>
          </a:p>
          <a:p>
            <a:r>
              <a:rPr lang="en-US" dirty="0"/>
              <a:t>20201103_exp10_controls_atp</a:t>
            </a:r>
          </a:p>
        </p:txBody>
      </p:sp>
    </p:spTree>
    <p:extLst>
      <p:ext uri="{BB962C8B-B14F-4D97-AF65-F5344CB8AC3E}">
        <p14:creationId xmlns:p14="http://schemas.microsoft.com/office/powerpoint/2010/main" val="9551337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FD64DEF9-CB53-414F-82B7-E1098036D4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298" y="376699"/>
            <a:ext cx="7467403" cy="6104602"/>
          </a:xfrm>
          <a:prstGeom prst="rect">
            <a:avLst/>
          </a:prstGeom>
          <a:noFill/>
        </p:spPr>
      </p:pic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536FBE91-DB88-8A41-94BE-6250B42523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798" y="4057340"/>
            <a:ext cx="4445000" cy="222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3303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806CFAA-5A3D-0645-AC76-B42430D5B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With ATP Conc</a:t>
            </a:r>
          </a:p>
        </p:txBody>
      </p:sp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21BFF21F-700B-B640-975D-FA2B6602A7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3500" y="2317750"/>
            <a:ext cx="4445000" cy="222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4995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A7928A-0827-6C4F-BCD5-2DC016A09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 11: ATP in Beginning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766857-3634-E045-8459-56C4BA31F0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20201103_exp11_gfp_atpinbeg_timeseries</a:t>
            </a:r>
          </a:p>
        </p:txBody>
      </p:sp>
    </p:spTree>
    <p:extLst>
      <p:ext uri="{BB962C8B-B14F-4D97-AF65-F5344CB8AC3E}">
        <p14:creationId xmlns:p14="http://schemas.microsoft.com/office/powerpoint/2010/main" val="35403945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4779695-E9AC-604C-8A6F-9F5D912F2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From Murray Meeting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2DF285A-7D25-8D4D-BF80-3869FC0F85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10.12.2020</a:t>
            </a:r>
          </a:p>
          <a:p>
            <a:r>
              <a:rPr lang="en-US" dirty="0"/>
              <a:t>File: 20201012_murray_mtg_2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2721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53859399-F444-434A-98B5-CD0D843E95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586" y="800099"/>
            <a:ext cx="9887494" cy="532403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A84E416-C048-C147-9366-3306A900C9D2}"/>
              </a:ext>
            </a:extLst>
          </p:cNvPr>
          <p:cNvSpPr txBox="1"/>
          <p:nvPr/>
        </p:nvSpPr>
        <p:spPr>
          <a:xfrm>
            <a:off x="388619" y="364534"/>
            <a:ext cx="5983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This is bad data because volume was not consistent</a:t>
            </a:r>
          </a:p>
        </p:txBody>
      </p:sp>
    </p:spTree>
    <p:extLst>
      <p:ext uri="{BB962C8B-B14F-4D97-AF65-F5344CB8AC3E}">
        <p14:creationId xmlns:p14="http://schemas.microsoft.com/office/powerpoint/2010/main" val="9608178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51ADC-55E3-B749-BF89-CBDB0C1AA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 12: Reagents in Beginning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A17A43-437E-944A-B474-CB9D49C85D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20201104_exp12_gfp_moreinbeg_timeseries</a:t>
            </a:r>
          </a:p>
        </p:txBody>
      </p:sp>
    </p:spTree>
    <p:extLst>
      <p:ext uri="{BB962C8B-B14F-4D97-AF65-F5344CB8AC3E}">
        <p14:creationId xmlns:p14="http://schemas.microsoft.com/office/powerpoint/2010/main" val="26389386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101365B1-0988-3F4F-8DE7-4FADE0EC6D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500" y="1206500"/>
            <a:ext cx="10795000" cy="4445000"/>
          </a:xfrm>
          <a:prstGeom prst="rect">
            <a:avLst/>
          </a:prstGeom>
        </p:spPr>
      </p:pic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1CD44D77-8426-164B-A401-758EEEB451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8500" y="1206500"/>
            <a:ext cx="8255000" cy="4445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BA5F188-F5C7-BB47-AEDD-8589DB325C82}"/>
              </a:ext>
            </a:extLst>
          </p:cNvPr>
          <p:cNvSpPr txBox="1"/>
          <p:nvPr/>
        </p:nvSpPr>
        <p:spPr>
          <a:xfrm>
            <a:off x="1686560" y="5651500"/>
            <a:ext cx="81018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Seems weird since positive control doesn’t go to 4000, which I think it normally does</a:t>
            </a:r>
          </a:p>
        </p:txBody>
      </p:sp>
    </p:spTree>
    <p:extLst>
      <p:ext uri="{BB962C8B-B14F-4D97-AF65-F5344CB8AC3E}">
        <p14:creationId xmlns:p14="http://schemas.microsoft.com/office/powerpoint/2010/main" val="10187049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8AD0B8E4-A705-7349-88DC-9B5CC29096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4584" y="448725"/>
            <a:ext cx="6622832" cy="596054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898305C-618E-4744-B440-ACF8082C4CB5}"/>
              </a:ext>
            </a:extLst>
          </p:cNvPr>
          <p:cNvSpPr txBox="1"/>
          <p:nvPr/>
        </p:nvSpPr>
        <p:spPr>
          <a:xfrm>
            <a:off x="778129" y="937913"/>
            <a:ext cx="20064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Data in raw </a:t>
            </a:r>
            <a:r>
              <a:rPr lang="en-US" sz="1200" dirty="0" err="1">
                <a:solidFill>
                  <a:srgbClr val="FF0000"/>
                </a:solidFill>
              </a:rPr>
              <a:t>lum</a:t>
            </a:r>
            <a:r>
              <a:rPr lang="en-US" sz="1200" dirty="0">
                <a:solidFill>
                  <a:srgbClr val="FF0000"/>
                </a:solidFill>
              </a:rPr>
              <a:t> values but doesn’t matter because not that accurate</a:t>
            </a:r>
          </a:p>
        </p:txBody>
      </p:sp>
    </p:spTree>
    <p:extLst>
      <p:ext uri="{BB962C8B-B14F-4D97-AF65-F5344CB8AC3E}">
        <p14:creationId xmlns:p14="http://schemas.microsoft.com/office/powerpoint/2010/main" val="23664633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88F265-3EA2-2C48-ADD8-7ADFED763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 13: Spike Experiments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B650ED-B940-904C-A259-8CC12C9C52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20201106_exp13_gfp_spike</a:t>
            </a:r>
          </a:p>
          <a:p>
            <a:r>
              <a:rPr lang="en-US" dirty="0"/>
              <a:t>20201107_exp13_gfp_post_spike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09356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BA4E7E-AD98-ED43-8F35-580F23D3E5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282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3800" dirty="0"/>
              <a:t>Pre Spike</a:t>
            </a:r>
          </a:p>
        </p:txBody>
      </p:sp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ED45BC4D-093B-2B4D-94F8-02DBF6A684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500" y="1206500"/>
            <a:ext cx="10795000" cy="4445000"/>
          </a:xfrm>
          <a:prstGeom prst="rect">
            <a:avLst/>
          </a:prstGeom>
        </p:spPr>
      </p:pic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86E5BA0A-57F9-4442-84D8-93E05D2BE2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3500" y="1206500"/>
            <a:ext cx="952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2505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85FC60-10F6-DB40-A271-E4D7D9F15D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 Spike</a:t>
            </a:r>
          </a:p>
        </p:txBody>
      </p:sp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D98A24F5-5FF9-2E44-A701-D8904C355F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500" y="1206500"/>
            <a:ext cx="952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6409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D77CAB-59BE-7A45-A6F3-D6727C6AB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ATP End Point Values</a:t>
            </a:r>
          </a:p>
        </p:txBody>
      </p:sp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71401574-7350-7845-85F1-A58AA30128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8500" y="2000250"/>
            <a:ext cx="31750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9994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FFD94B-499C-4D4F-82B6-367BAA68E1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With Better Labels</a:t>
            </a:r>
          </a:p>
        </p:txBody>
      </p:sp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DC0C6764-078C-1A4E-96F9-5F9DFCD764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500" y="1206500"/>
            <a:ext cx="9525000" cy="4445000"/>
          </a:xfrm>
          <a:prstGeom prst="rect">
            <a:avLst/>
          </a:prstGeom>
        </p:spPr>
      </p:pic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D53C957D-48F7-4241-B23B-626D3A20EE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3500" y="1356500"/>
            <a:ext cx="952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5129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2D7A1-0D91-CE45-B89C-4AF4079AE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Plot, compare pre and post spike</a:t>
            </a:r>
          </a:p>
        </p:txBody>
      </p:sp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CC710DC3-09C0-9049-92A5-B58C8ADC42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1000" y="1153886"/>
            <a:ext cx="5702904" cy="5132614"/>
          </a:xfrm>
          <a:prstGeom prst="rect">
            <a:avLst/>
          </a:prstGeom>
        </p:spPr>
      </p:pic>
      <p:pic>
        <p:nvPicPr>
          <p:cNvPr id="8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202D122D-7A23-B74D-B9DD-6E2547CFFC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1000" y="1458686"/>
            <a:ext cx="5530904" cy="4977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7634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D954EE-6B3B-A34A-8604-518ADC1D9D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195" y="92681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Experimental Plans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06158A3-90E4-AB49-ACDB-C14EC37646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6617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500" dirty="0"/>
              <a:t>1) ATP Calibration Curve		2) </a:t>
            </a:r>
            <a:r>
              <a:rPr lang="en-US" sz="2000" dirty="0"/>
              <a:t>Quantify GFP and ATP in bulk TX-TL with DNA </a:t>
            </a:r>
            <a:endParaRPr lang="en-US" sz="2500" dirty="0"/>
          </a:p>
        </p:txBody>
      </p:sp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4B642570-2259-4042-9FE6-B918ABD8D9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309" y="2375925"/>
            <a:ext cx="3343034" cy="2865458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C483D2C7-B2DD-3842-A42E-8D86DE5207E6}"/>
              </a:ext>
            </a:extLst>
          </p:cNvPr>
          <p:cNvGrpSpPr/>
          <p:nvPr/>
        </p:nvGrpSpPr>
        <p:grpSpPr>
          <a:xfrm>
            <a:off x="5740997" y="2769644"/>
            <a:ext cx="1873623" cy="2078019"/>
            <a:chOff x="6569336" y="2840018"/>
            <a:chExt cx="1873623" cy="2078019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98840583-9712-F447-8079-C85EFC4597FE}"/>
                </a:ext>
              </a:extLst>
            </p:cNvPr>
            <p:cNvGrpSpPr/>
            <p:nvPr/>
          </p:nvGrpSpPr>
          <p:grpSpPr>
            <a:xfrm>
              <a:off x="6569336" y="2840018"/>
              <a:ext cx="1873623" cy="2078019"/>
              <a:chOff x="6569336" y="2840018"/>
              <a:chExt cx="1873623" cy="2078019"/>
            </a:xfrm>
          </p:grpSpPr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69FC5C60-EB49-084A-BB3A-A9295DCE257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69336" y="2840018"/>
                <a:ext cx="0" cy="207622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92CE0BA6-19C1-EA44-B047-E918A7A9891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442959" y="2840018"/>
                <a:ext cx="0" cy="207622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446A84E4-A096-8C43-93FE-C6E4D976994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69336" y="4918037"/>
                <a:ext cx="1873623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095750C-F42F-BE47-B02A-D2FE97B4E48D}"/>
                </a:ext>
              </a:extLst>
            </p:cNvPr>
            <p:cNvSpPr/>
            <p:nvPr/>
          </p:nvSpPr>
          <p:spPr>
            <a:xfrm>
              <a:off x="6569336" y="4034118"/>
              <a:ext cx="1873623" cy="882126"/>
            </a:xfrm>
            <a:prstGeom prst="rect">
              <a:avLst/>
            </a:prstGeom>
            <a:solidFill>
              <a:srgbClr val="FFC000">
                <a:alpha val="3607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D587FA0-E9A6-8D42-B023-FEF9384D87A3}"/>
              </a:ext>
            </a:extLst>
          </p:cNvPr>
          <p:cNvCxnSpPr>
            <a:cxnSpLocks/>
            <a:stCxn id="18" idx="0"/>
            <a:endCxn id="24" idx="1"/>
          </p:cNvCxnSpPr>
          <p:nvPr/>
        </p:nvCxnSpPr>
        <p:spPr>
          <a:xfrm flipV="1">
            <a:off x="6677809" y="3043515"/>
            <a:ext cx="1272539" cy="920229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24" name="Picture 23" descr="Diagram&#10;&#10;Description automatically generated">
            <a:extLst>
              <a:ext uri="{FF2B5EF4-FFF2-40B4-BE49-F238E27FC236}">
                <a16:creationId xmlns:a16="http://schemas.microsoft.com/office/drawing/2014/main" id="{A87540D6-E450-2841-8F52-CA3BCA6B17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0348" y="2225933"/>
            <a:ext cx="2366683" cy="1635163"/>
          </a:xfrm>
          <a:prstGeom prst="rect">
            <a:avLst/>
          </a:prstGeom>
        </p:spPr>
      </p:pic>
      <p:pic>
        <p:nvPicPr>
          <p:cNvPr id="27" name="Picture 26" descr="Chart, diagram&#10;&#10;Description automatically generated">
            <a:extLst>
              <a:ext uri="{FF2B5EF4-FFF2-40B4-BE49-F238E27FC236}">
                <a16:creationId xmlns:a16="http://schemas.microsoft.com/office/drawing/2014/main" id="{BB2F3FF6-413A-624F-AD98-2B0D4CF6D88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3292"/>
          <a:stretch/>
        </p:blipFill>
        <p:spPr>
          <a:xfrm>
            <a:off x="8037679" y="4563602"/>
            <a:ext cx="2031920" cy="153862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9286583-08FF-204F-8174-44AFF97888E2}"/>
              </a:ext>
            </a:extLst>
          </p:cNvPr>
          <p:cNvSpPr txBox="1"/>
          <p:nvPr/>
        </p:nvSpPr>
        <p:spPr>
          <a:xfrm>
            <a:off x="8414196" y="2091666"/>
            <a:ext cx="17849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venir Book" panose="02000503020000020003" pitchFamily="2" charset="0"/>
              </a:rPr>
              <a:t>EXAMPLE GFP Curve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3F80BFB-39F3-ED4A-A6B7-9489D87A6840}"/>
              </a:ext>
            </a:extLst>
          </p:cNvPr>
          <p:cNvSpPr txBox="1"/>
          <p:nvPr/>
        </p:nvSpPr>
        <p:spPr>
          <a:xfrm>
            <a:off x="8241216" y="4257841"/>
            <a:ext cx="17849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venir Book" panose="02000503020000020003" pitchFamily="2" charset="0"/>
              </a:rPr>
              <a:t>EXAMPLE ATP Curve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940C015-1F48-5B4A-8FF0-FCFA4165F5E1}"/>
              </a:ext>
            </a:extLst>
          </p:cNvPr>
          <p:cNvCxnSpPr>
            <a:cxnSpLocks/>
            <a:stCxn id="18" idx="0"/>
            <a:endCxn id="27" idx="1"/>
          </p:cNvCxnSpPr>
          <p:nvPr/>
        </p:nvCxnSpPr>
        <p:spPr>
          <a:xfrm>
            <a:off x="6677809" y="3963744"/>
            <a:ext cx="1359870" cy="1369168"/>
          </a:xfrm>
          <a:prstGeom prst="straightConnector1">
            <a:avLst/>
          </a:prstGeom>
          <a:ln w="19050">
            <a:solidFill>
              <a:srgbClr val="FF0000">
                <a:alpha val="50196"/>
              </a:srgbClr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38917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D6564E-34D0-3D4F-919C-644A7AE1FB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Exp 14\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Exp 14: </a:t>
            </a:r>
            <a:r>
              <a:rPr lang="en-US" dirty="0" err="1"/>
              <a:t>ReDo</a:t>
            </a:r>
            <a:r>
              <a:rPr lang="en-US" dirty="0"/>
              <a:t> Spike and More in Beg Experiments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CDA4AF-5ADC-2A49-86FE-B3708ECB9D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20201115_exp14_gfp_atp_adp_moreinbeg_spike</a:t>
            </a:r>
          </a:p>
          <a:p>
            <a:r>
              <a:rPr lang="en-US" dirty="0"/>
              <a:t>Tried to use echo but wasn’t working, </a:t>
            </a:r>
          </a:p>
        </p:txBody>
      </p:sp>
    </p:spTree>
    <p:extLst>
      <p:ext uri="{BB962C8B-B14F-4D97-AF65-F5344CB8AC3E}">
        <p14:creationId xmlns:p14="http://schemas.microsoft.com/office/powerpoint/2010/main" val="20123191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32BB66CA-D372-B942-97D8-D68F8457C5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4114" y="199212"/>
            <a:ext cx="7843771" cy="3229788"/>
          </a:xfrm>
          <a:prstGeom prst="rect">
            <a:avLst/>
          </a:prstGeom>
        </p:spPr>
      </p:pic>
      <p:pic>
        <p:nvPicPr>
          <p:cNvPr id="6" name="Picture 5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714A8DCB-585C-054E-9C70-14D7C1C1CC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4114" y="3429000"/>
            <a:ext cx="7843771" cy="3229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1034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781F5F-DF05-234B-87BC-BCC5266ED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Need to add </a:t>
            </a:r>
            <a:r>
              <a:rPr lang="en-US" dirty="0" err="1">
                <a:solidFill>
                  <a:srgbClr val="FF0000"/>
                </a:solidFill>
              </a:rPr>
              <a:t>adp</a:t>
            </a:r>
            <a:r>
              <a:rPr lang="en-US" dirty="0">
                <a:solidFill>
                  <a:srgbClr val="FF0000"/>
                </a:solidFill>
              </a:rPr>
              <a:t> endpoint data here</a:t>
            </a:r>
          </a:p>
        </p:txBody>
      </p:sp>
    </p:spTree>
    <p:extLst>
      <p:ext uri="{BB962C8B-B14F-4D97-AF65-F5344CB8AC3E}">
        <p14:creationId xmlns:p14="http://schemas.microsoft.com/office/powerpoint/2010/main" val="36540028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B9CC08-4B2B-2C44-9B25-CD43D5C347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 15: ADP Assay Calibration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795EA8-27B9-BB41-A68D-069A1F3485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20201117_exp15_adp_assay_calibration</a:t>
            </a:r>
          </a:p>
        </p:txBody>
      </p:sp>
    </p:spTree>
    <p:extLst>
      <p:ext uri="{BB962C8B-B14F-4D97-AF65-F5344CB8AC3E}">
        <p14:creationId xmlns:p14="http://schemas.microsoft.com/office/powerpoint/2010/main" val="35336009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E023729A-65F4-5640-B74C-C4245BA343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468438"/>
            <a:ext cx="5715000" cy="3810000"/>
          </a:xfrm>
          <a:prstGeom prst="rect">
            <a:avLst/>
          </a:prstGeom>
        </p:spPr>
      </p:pic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54B854EB-9E25-D942-940A-14C3DA665D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524000"/>
            <a:ext cx="5715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3281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44B1346-985E-8843-8BE6-B6634E63A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 16: ADP and ATP Test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02CBE1-F3B7-DB48-B824-53D434196D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20201119_exp16_adp/</a:t>
            </a:r>
            <a:r>
              <a:rPr lang="en-US" dirty="0" err="1"/>
              <a:t>atp_test</a:t>
            </a:r>
            <a:endParaRPr lang="en-US" dirty="0"/>
          </a:p>
          <a:p>
            <a:r>
              <a:rPr lang="en-US" dirty="0"/>
              <a:t>Try to see what happens when you add diff ratios of </a:t>
            </a:r>
            <a:r>
              <a:rPr lang="en-US" dirty="0" err="1"/>
              <a:t>adp</a:t>
            </a:r>
            <a:r>
              <a:rPr lang="en-US" dirty="0"/>
              <a:t> and </a:t>
            </a:r>
            <a:r>
              <a:rPr lang="en-US" dirty="0" err="1"/>
              <a:t>atp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29656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E0DDAE-1557-7745-9D2A-CEE9AC23EF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Make and add plots here</a:t>
            </a:r>
          </a:p>
        </p:txBody>
      </p:sp>
    </p:spTree>
    <p:extLst>
      <p:ext uri="{BB962C8B-B14F-4D97-AF65-F5344CB8AC3E}">
        <p14:creationId xmlns:p14="http://schemas.microsoft.com/office/powerpoint/2010/main" val="666550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C03BA7-4F4D-5E45-BB0E-D5E5F3880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 17: ADP Assay Calibration with Echo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11F3B3-DFCF-5044-BCFB-4204568511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20201119_exp17_adpassay_calibration_wecho</a:t>
            </a:r>
          </a:p>
          <a:p>
            <a:r>
              <a:rPr lang="en-US" dirty="0"/>
              <a:t>Didn’t look that great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393064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3BCD405B-7023-3049-B98C-5C9D6EF99D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690688"/>
            <a:ext cx="5715000" cy="3810000"/>
          </a:xfrm>
          <a:prstGeom prst="rect">
            <a:avLst/>
          </a:prstGeom>
        </p:spPr>
      </p:pic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B3296490-6C20-2444-94E5-87F637F26B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90688"/>
            <a:ext cx="5715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40457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87453-8EEC-874F-8CD4-AAED637FE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 18: More in Beg and Spike Exp. With Echo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F3DCF7-4D89-1540-808C-6B0716E8A1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20201121_exp18_echospike</a:t>
            </a:r>
          </a:p>
          <a:p>
            <a:r>
              <a:rPr lang="en-US" dirty="0"/>
              <a:t>Finally some good data</a:t>
            </a:r>
          </a:p>
        </p:txBody>
      </p:sp>
    </p:spTree>
    <p:extLst>
      <p:ext uri="{BB962C8B-B14F-4D97-AF65-F5344CB8AC3E}">
        <p14:creationId xmlns:p14="http://schemas.microsoft.com/office/powerpoint/2010/main" val="33050802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B316C4-07EF-A44B-BD11-FBEFA3C223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9620" y="1253331"/>
            <a:ext cx="10515600" cy="4351338"/>
          </a:xfrm>
        </p:spPr>
        <p:txBody>
          <a:bodyPr>
            <a:normAutofit/>
          </a:bodyPr>
          <a:lstStyle/>
          <a:p>
            <a:r>
              <a:rPr lang="en-US" sz="2400" dirty="0"/>
              <a:t>In all cases, GFP and ATP will be measured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46D1ECE-677E-B84B-8576-C64C71FEC522}"/>
              </a:ext>
            </a:extLst>
          </p:cNvPr>
          <p:cNvSpPr txBox="1">
            <a:spLocks/>
          </p:cNvSpPr>
          <p:nvPr/>
        </p:nvSpPr>
        <p:spPr>
          <a:xfrm>
            <a:off x="128751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sz="3200" dirty="0"/>
              <a:t>#2 cont.) Proposed Controls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1EE63411-9956-1848-B0CA-05EE3BEA1B8F}"/>
              </a:ext>
            </a:extLst>
          </p:cNvPr>
          <p:cNvGraphicFramePr>
            <a:graphicFrameLocks noGrp="1"/>
          </p:cNvGraphicFramePr>
          <p:nvPr/>
        </p:nvGraphicFramePr>
        <p:xfrm>
          <a:off x="270586" y="2352596"/>
          <a:ext cx="11671794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9461">
                  <a:extLst>
                    <a:ext uri="{9D8B030D-6E8A-4147-A177-3AD203B41FA5}">
                      <a16:colId xmlns:a16="http://schemas.microsoft.com/office/drawing/2014/main" val="612833034"/>
                    </a:ext>
                  </a:extLst>
                </a:gridCol>
                <a:gridCol w="1344706">
                  <a:extLst>
                    <a:ext uri="{9D8B030D-6E8A-4147-A177-3AD203B41FA5}">
                      <a16:colId xmlns:a16="http://schemas.microsoft.com/office/drawing/2014/main" val="3756418327"/>
                    </a:ext>
                  </a:extLst>
                </a:gridCol>
                <a:gridCol w="1492623">
                  <a:extLst>
                    <a:ext uri="{9D8B030D-6E8A-4147-A177-3AD203B41FA5}">
                      <a16:colId xmlns:a16="http://schemas.microsoft.com/office/drawing/2014/main" val="811778270"/>
                    </a:ext>
                  </a:extLst>
                </a:gridCol>
                <a:gridCol w="1465729">
                  <a:extLst>
                    <a:ext uri="{9D8B030D-6E8A-4147-A177-3AD203B41FA5}">
                      <a16:colId xmlns:a16="http://schemas.microsoft.com/office/drawing/2014/main" val="2158289311"/>
                    </a:ext>
                  </a:extLst>
                </a:gridCol>
                <a:gridCol w="591671">
                  <a:extLst>
                    <a:ext uri="{9D8B030D-6E8A-4147-A177-3AD203B41FA5}">
                      <a16:colId xmlns:a16="http://schemas.microsoft.com/office/drawing/2014/main" val="49518323"/>
                    </a:ext>
                  </a:extLst>
                </a:gridCol>
                <a:gridCol w="5877604">
                  <a:extLst>
                    <a:ext uri="{9D8B030D-6E8A-4147-A177-3AD203B41FA5}">
                      <a16:colId xmlns:a16="http://schemas.microsoft.com/office/drawing/2014/main" val="33062855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Exp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deGFP</a:t>
                      </a:r>
                      <a:r>
                        <a:rPr lang="en-US" dirty="0"/>
                        <a:t> DNA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Energy Buffer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TXTL Extract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Salt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Why?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55871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✔️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✔️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✔️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Positive Control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90500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✔️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✔️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Negative Control for background fluorescence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42685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✔️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✔️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Quantify ATP depletion due to metabolic leak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60780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✔️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✔️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✔️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How does the system perform without energy? How quickly does energy run out?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7996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✔️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✔️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✔️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How does the system perform with only energy?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49831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9536284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774C7F6B-766C-4B4F-842A-D01CC1174F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0149" y="3458387"/>
            <a:ext cx="7772400" cy="3200400"/>
          </a:xfrm>
          <a:prstGeom prst="rect">
            <a:avLst/>
          </a:prstGeom>
        </p:spPr>
      </p:pic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D2AE37E8-9181-5041-980A-C2B4F81C5A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0149" y="199213"/>
            <a:ext cx="77724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81046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20402CD4-62FD-AB4B-9E7E-6049676A11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355901"/>
            <a:ext cx="5715000" cy="3429000"/>
          </a:xfrm>
          <a:prstGeom prst="rect">
            <a:avLst/>
          </a:prstGeom>
        </p:spPr>
      </p:pic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E8B71043-E657-A644-BAC7-9BBF22B47E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84476"/>
            <a:ext cx="5715000" cy="3429000"/>
          </a:xfrm>
          <a:prstGeom prst="rect">
            <a:avLst/>
          </a:prstGeom>
        </p:spPr>
      </p:pic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283D2D30-AFA7-424C-8DAC-C3E1A0C5F8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9034" y="3970639"/>
            <a:ext cx="3918857" cy="2743200"/>
          </a:xfrm>
          <a:prstGeom prst="rect">
            <a:avLst/>
          </a:prstGeom>
        </p:spPr>
      </p:pic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063399CF-06EC-5C41-9BED-6B30EC6FEA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0559" y="3970639"/>
            <a:ext cx="3918857" cy="27432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1DD7AF8-22DC-4143-8716-5CBE6CC5E81F}"/>
              </a:ext>
            </a:extLst>
          </p:cNvPr>
          <p:cNvSpPr txBox="1"/>
          <p:nvPr/>
        </p:nvSpPr>
        <p:spPr>
          <a:xfrm>
            <a:off x="5687891" y="4643438"/>
            <a:ext cx="117010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venir Book" panose="02000503020000020003" pitchFamily="2" charset="0"/>
              </a:rPr>
              <a:t>These added for lab mtg </a:t>
            </a:r>
            <a:r>
              <a:rPr lang="en-US" dirty="0" err="1">
                <a:latin typeface="Avenir Book" panose="02000503020000020003" pitchFamily="2" charset="0"/>
              </a:rPr>
              <a:t>pres</a:t>
            </a:r>
            <a:r>
              <a:rPr lang="en-US" dirty="0">
                <a:latin typeface="Avenir Book" panose="02000503020000020003" pitchFamily="2" charset="0"/>
              </a:rPr>
              <a:t>, only </a:t>
            </a:r>
            <a:r>
              <a:rPr lang="en-US" dirty="0" err="1">
                <a:latin typeface="Avenir Book" panose="02000503020000020003" pitchFamily="2" charset="0"/>
              </a:rPr>
              <a:t>atp</a:t>
            </a:r>
            <a:r>
              <a:rPr lang="en-US" dirty="0">
                <a:latin typeface="Avenir Book" panose="02000503020000020003" pitchFamily="2" charset="0"/>
              </a:rPr>
              <a:t> related wells</a:t>
            </a:r>
          </a:p>
        </p:txBody>
      </p:sp>
    </p:spTree>
    <p:extLst>
      <p:ext uri="{BB962C8B-B14F-4D97-AF65-F5344CB8AC3E}">
        <p14:creationId xmlns:p14="http://schemas.microsoft.com/office/powerpoint/2010/main" val="390553837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37A2F2-3B1E-6E41-B52A-C221005B6A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 19: add ATP and take Pi endpoint data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F88755-59A9-B04F-AAC4-44A8D609D6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20201203_exp19_adpatp_pi_test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03935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FA899AF8-4C47-8B4D-942D-EF20C3D2F9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0309" y="3850937"/>
            <a:ext cx="4711065" cy="3007063"/>
          </a:xfrm>
          <a:prstGeom prst="rect">
            <a:avLst/>
          </a:prstGeom>
        </p:spPr>
      </p:pic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08C10F02-81DE-1140-818C-7EDB499BC6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131" y="137301"/>
            <a:ext cx="8792186" cy="362031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D7654C1-24E2-3144-9416-95F78540DFAB}"/>
              </a:ext>
            </a:extLst>
          </p:cNvPr>
          <p:cNvSpPr txBox="1"/>
          <p:nvPr/>
        </p:nvSpPr>
        <p:spPr>
          <a:xfrm>
            <a:off x="232411" y="6225796"/>
            <a:ext cx="32146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one without weird pc one and reversed so colors are better</a:t>
            </a:r>
          </a:p>
        </p:txBody>
      </p:sp>
      <p:pic>
        <p:nvPicPr>
          <p:cNvPr id="8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EF7FBA48-F01C-0340-9E74-8B4BA40010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024" y="3944261"/>
            <a:ext cx="429768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61225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C91BC5-4402-714C-BAF0-B1AB8F21AE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 20: Vesicles with GFP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A0E0F8-D1C1-3442-AB6A-D14D6343A8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20201204_exp20_vesicles_gfp</a:t>
            </a:r>
          </a:p>
          <a:p>
            <a:r>
              <a:rPr lang="en-US" dirty="0"/>
              <a:t>Tried to image vesicles with GFP, Buffer, Extract inside. Got some images but no GFP. Tried reading in </a:t>
            </a:r>
            <a:r>
              <a:rPr lang="en-US" dirty="0" err="1"/>
              <a:t>biotek</a:t>
            </a:r>
            <a:r>
              <a:rPr lang="en-US" dirty="0"/>
              <a:t> but no solid readout.</a:t>
            </a:r>
          </a:p>
        </p:txBody>
      </p:sp>
    </p:spTree>
    <p:extLst>
      <p:ext uri="{BB962C8B-B14F-4D97-AF65-F5344CB8AC3E}">
        <p14:creationId xmlns:p14="http://schemas.microsoft.com/office/powerpoint/2010/main" val="171711218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A0EA0CB-86E2-EC40-8CE0-B4F145A0BBBD}"/>
              </a:ext>
            </a:extLst>
          </p:cNvPr>
          <p:cNvSpPr txBox="1"/>
          <p:nvPr/>
        </p:nvSpPr>
        <p:spPr>
          <a:xfrm>
            <a:off x="4000500" y="1157288"/>
            <a:ext cx="27289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Img</a:t>
            </a:r>
            <a:r>
              <a:rPr lang="en-US" dirty="0"/>
              <a:t> 4 might have some </a:t>
            </a:r>
            <a:r>
              <a:rPr lang="en-US" dirty="0" err="1"/>
              <a:t>gfp</a:t>
            </a:r>
            <a:r>
              <a:rPr lang="en-US" dirty="0"/>
              <a:t> if that’s the right channel</a:t>
            </a:r>
          </a:p>
        </p:txBody>
      </p:sp>
    </p:spTree>
    <p:extLst>
      <p:ext uri="{BB962C8B-B14F-4D97-AF65-F5344CB8AC3E}">
        <p14:creationId xmlns:p14="http://schemas.microsoft.com/office/powerpoint/2010/main" val="18386682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7A0A73-9FE4-0C41-BB00-BF96C7B8BA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 21: Vesicles with ACMA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6EB314-CADF-434C-B329-BC57DB4C68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20201205_exp21_vesicles_acma</a:t>
            </a:r>
          </a:p>
        </p:txBody>
      </p:sp>
    </p:spTree>
    <p:extLst>
      <p:ext uri="{BB962C8B-B14F-4D97-AF65-F5344CB8AC3E}">
        <p14:creationId xmlns:p14="http://schemas.microsoft.com/office/powerpoint/2010/main" val="182771290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698894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4C4546-E296-DC43-869A-CA86C11B26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40331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500" dirty="0"/>
              <a:t>3) Add more ATP at start	             4) Add more ATP in middle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6178ACF-A96B-C74D-AA3E-0256855DE292}"/>
              </a:ext>
            </a:extLst>
          </p:cNvPr>
          <p:cNvGrpSpPr/>
          <p:nvPr/>
        </p:nvGrpSpPr>
        <p:grpSpPr>
          <a:xfrm>
            <a:off x="295639" y="1171792"/>
            <a:ext cx="4729306" cy="4072083"/>
            <a:chOff x="295639" y="1171792"/>
            <a:chExt cx="4729306" cy="4072083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A4024792-C849-0044-A5EC-477CE4811AB5}"/>
                </a:ext>
              </a:extLst>
            </p:cNvPr>
            <p:cNvGrpSpPr/>
            <p:nvPr/>
          </p:nvGrpSpPr>
          <p:grpSpPr>
            <a:xfrm>
              <a:off x="295639" y="1171792"/>
              <a:ext cx="2366683" cy="4010556"/>
              <a:chOff x="209577" y="2301344"/>
              <a:chExt cx="2366683" cy="4010556"/>
            </a:xfrm>
          </p:grpSpPr>
          <p:pic>
            <p:nvPicPr>
              <p:cNvPr id="4" name="Picture 3" descr="Diagram&#10;&#10;Description automatically generated">
                <a:extLst>
                  <a:ext uri="{FF2B5EF4-FFF2-40B4-BE49-F238E27FC236}">
                    <a16:creationId xmlns:a16="http://schemas.microsoft.com/office/drawing/2014/main" id="{1FF8C862-1475-254B-94DA-CD289E95FB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9577" y="2564618"/>
                <a:ext cx="2366683" cy="1635163"/>
              </a:xfrm>
              <a:prstGeom prst="rect">
                <a:avLst/>
              </a:prstGeom>
            </p:spPr>
          </p:pic>
          <p:pic>
            <p:nvPicPr>
              <p:cNvPr id="5" name="Picture 4" descr="Chart, diagram&#10;&#10;Description automatically generated">
                <a:extLst>
                  <a:ext uri="{FF2B5EF4-FFF2-40B4-BE49-F238E27FC236}">
                    <a16:creationId xmlns:a16="http://schemas.microsoft.com/office/drawing/2014/main" id="{2F12217F-E03F-EA4C-AC7F-CD0C9FF2D19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13292"/>
              <a:stretch/>
            </p:blipFill>
            <p:spPr>
              <a:xfrm>
                <a:off x="259900" y="4773280"/>
                <a:ext cx="2031920" cy="1538620"/>
              </a:xfrm>
              <a:prstGeom prst="rect">
                <a:avLst/>
              </a:prstGeom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C2944E3-28E3-A246-97C3-64B723ECCD7F}"/>
                  </a:ext>
                </a:extLst>
              </p:cNvPr>
              <p:cNvSpPr txBox="1"/>
              <p:nvPr/>
            </p:nvSpPr>
            <p:spPr>
              <a:xfrm>
                <a:off x="636417" y="2301344"/>
                <a:ext cx="178494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latin typeface="Avenir Book" panose="02000503020000020003" pitchFamily="2" charset="0"/>
                  </a:rPr>
                  <a:t>EXAMPLE GFP Curve</a:t>
                </a: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87D5FB2-09C5-1F4F-B7E0-1C42CEED637A}"/>
                  </a:ext>
                </a:extLst>
              </p:cNvPr>
              <p:cNvSpPr txBox="1"/>
              <p:nvPr/>
            </p:nvSpPr>
            <p:spPr>
              <a:xfrm>
                <a:off x="463437" y="4467519"/>
                <a:ext cx="178494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latin typeface="Avenir Book" panose="02000503020000020003" pitchFamily="2" charset="0"/>
                  </a:rPr>
                  <a:t>EXAMPLE ATP Curve</a:t>
                </a:r>
              </a:p>
            </p:txBody>
          </p:sp>
        </p:grpSp>
        <p:pic>
          <p:nvPicPr>
            <p:cNvPr id="10" name="Picture 9" descr="Diagram&#10;&#10;Description automatically generated">
              <a:extLst>
                <a:ext uri="{FF2B5EF4-FFF2-40B4-BE49-F238E27FC236}">
                  <a16:creationId xmlns:a16="http://schemas.microsoft.com/office/drawing/2014/main" id="{B468F2B0-F352-FB44-B440-090BCDC5847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000077" y="1450209"/>
              <a:ext cx="1969710" cy="1435864"/>
            </a:xfrm>
            <a:prstGeom prst="rect">
              <a:avLst/>
            </a:prstGeom>
          </p:spPr>
        </p:pic>
        <p:pic>
          <p:nvPicPr>
            <p:cNvPr id="12" name="Picture 11" descr="Chart, line chart&#10;&#10;Description automatically generated">
              <a:extLst>
                <a:ext uri="{FF2B5EF4-FFF2-40B4-BE49-F238E27FC236}">
                  <a16:creationId xmlns:a16="http://schemas.microsoft.com/office/drawing/2014/main" id="{3FF473C8-C0D4-9141-A405-BAF6AAF60A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5850"/>
            <a:stretch/>
          </p:blipFill>
          <p:spPr>
            <a:xfrm>
              <a:off x="2853452" y="3582201"/>
              <a:ext cx="1969710" cy="1661674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B3DC944-4D64-1C4F-A60C-280EA4884641}"/>
                </a:ext>
              </a:extLst>
            </p:cNvPr>
            <p:cNvSpPr txBox="1"/>
            <p:nvPr/>
          </p:nvSpPr>
          <p:spPr>
            <a:xfrm>
              <a:off x="3240000" y="3337967"/>
              <a:ext cx="178494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rgbClr val="C00000"/>
                  </a:solidFill>
                  <a:latin typeface="Avenir Book" panose="02000503020000020003" pitchFamily="2" charset="0"/>
                </a:rPr>
                <a:t>PREDICTED</a:t>
              </a:r>
              <a:r>
                <a:rPr lang="en-US" sz="1200" dirty="0">
                  <a:latin typeface="Avenir Book" panose="02000503020000020003" pitchFamily="2" charset="0"/>
                </a:rPr>
                <a:t> ATP Curve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846ADFC-3B99-AE4D-8149-179FB5814C75}"/>
                </a:ext>
              </a:extLst>
            </p:cNvPr>
            <p:cNvSpPr txBox="1"/>
            <p:nvPr/>
          </p:nvSpPr>
          <p:spPr>
            <a:xfrm>
              <a:off x="3182934" y="1176772"/>
              <a:ext cx="178494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rgbClr val="C00000"/>
                  </a:solidFill>
                  <a:latin typeface="Avenir Book" panose="02000503020000020003" pitchFamily="2" charset="0"/>
                </a:rPr>
                <a:t>PREDICTED</a:t>
              </a:r>
              <a:r>
                <a:rPr lang="en-US" sz="1200" dirty="0">
                  <a:latin typeface="Avenir Book" panose="02000503020000020003" pitchFamily="2" charset="0"/>
                </a:rPr>
                <a:t> GFP Curve</a:t>
              </a:r>
            </a:p>
          </p:txBody>
        </p:sp>
        <p:sp>
          <p:nvSpPr>
            <p:cNvPr id="15" name="Right Bracket 14">
              <a:extLst>
                <a:ext uri="{FF2B5EF4-FFF2-40B4-BE49-F238E27FC236}">
                  <a16:creationId xmlns:a16="http://schemas.microsoft.com/office/drawing/2014/main" id="{D597CC1F-F5F5-9A4B-8DF7-7C6ED6AB0CDE}"/>
                </a:ext>
              </a:extLst>
            </p:cNvPr>
            <p:cNvSpPr/>
            <p:nvPr/>
          </p:nvSpPr>
          <p:spPr>
            <a:xfrm>
              <a:off x="2377882" y="1211961"/>
              <a:ext cx="129542" cy="3876289"/>
            </a:xfrm>
            <a:prstGeom prst="rightBracke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081FB123-60FA-5E43-9105-DB74E317BD0B}"/>
                </a:ext>
              </a:extLst>
            </p:cNvPr>
            <p:cNvCxnSpPr>
              <a:stCxn id="15" idx="2"/>
            </p:cNvCxnSpPr>
            <p:nvPr/>
          </p:nvCxnSpPr>
          <p:spPr>
            <a:xfrm>
              <a:off x="2507424" y="3150106"/>
              <a:ext cx="44875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AA39BF5F-A032-E644-A438-0FDCA798A0BF}"/>
              </a:ext>
            </a:extLst>
          </p:cNvPr>
          <p:cNvSpPr txBox="1"/>
          <p:nvPr/>
        </p:nvSpPr>
        <p:spPr>
          <a:xfrm>
            <a:off x="549499" y="5422933"/>
            <a:ext cx="42736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venir Book" panose="02000503020000020003" pitchFamily="2" charset="0"/>
              </a:rPr>
              <a:t>Hypothesis: Proportionally more protein production with more initial ATP</a:t>
            </a:r>
          </a:p>
        </p:txBody>
      </p:sp>
      <p:pic>
        <p:nvPicPr>
          <p:cNvPr id="21" name="Picture 20" descr="Diagram&#10;&#10;Description automatically generated">
            <a:extLst>
              <a:ext uri="{FF2B5EF4-FFF2-40B4-BE49-F238E27FC236}">
                <a16:creationId xmlns:a16="http://schemas.microsoft.com/office/drawing/2014/main" id="{4D039A92-FD58-B14A-B0E0-8CE1CC134ED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45454" y="1111495"/>
            <a:ext cx="2628900" cy="1799968"/>
          </a:xfrm>
          <a:prstGeom prst="rect">
            <a:avLst/>
          </a:prstGeom>
        </p:spPr>
      </p:pic>
      <p:pic>
        <p:nvPicPr>
          <p:cNvPr id="23" name="Picture 22" descr="Diagram&#10;&#10;Description automatically generated">
            <a:extLst>
              <a:ext uri="{FF2B5EF4-FFF2-40B4-BE49-F238E27FC236}">
                <a16:creationId xmlns:a16="http://schemas.microsoft.com/office/drawing/2014/main" id="{3CD7ED20-0041-4D45-8281-5C25F88D2CF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67653" y="3575419"/>
            <a:ext cx="2241655" cy="202507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D4E43201-48DB-F548-AD88-B9411F5F6EEA}"/>
              </a:ext>
            </a:extLst>
          </p:cNvPr>
          <p:cNvSpPr txBox="1"/>
          <p:nvPr/>
        </p:nvSpPr>
        <p:spPr>
          <a:xfrm>
            <a:off x="7267431" y="777961"/>
            <a:ext cx="17849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C00000"/>
                </a:solidFill>
                <a:latin typeface="Avenir Book" panose="02000503020000020003" pitchFamily="2" charset="0"/>
              </a:rPr>
              <a:t>PREDICTED</a:t>
            </a:r>
            <a:r>
              <a:rPr lang="en-US" sz="1200" dirty="0">
                <a:latin typeface="Avenir Book" panose="02000503020000020003" pitchFamily="2" charset="0"/>
              </a:rPr>
              <a:t> GFP Curve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CBAF80A-829E-7C4F-9D5A-FD65505A1F82}"/>
              </a:ext>
            </a:extLst>
          </p:cNvPr>
          <p:cNvSpPr txBox="1"/>
          <p:nvPr/>
        </p:nvSpPr>
        <p:spPr>
          <a:xfrm>
            <a:off x="7296900" y="3290500"/>
            <a:ext cx="17849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C00000"/>
                </a:solidFill>
                <a:latin typeface="Avenir Book" panose="02000503020000020003" pitchFamily="2" charset="0"/>
              </a:rPr>
              <a:t>PREDICTED</a:t>
            </a:r>
            <a:r>
              <a:rPr lang="en-US" sz="1200" dirty="0">
                <a:latin typeface="Avenir Book" panose="02000503020000020003" pitchFamily="2" charset="0"/>
              </a:rPr>
              <a:t> ATP Curve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CEABEB0-8F1C-5B41-9FFB-565979A5EED4}"/>
              </a:ext>
            </a:extLst>
          </p:cNvPr>
          <p:cNvSpPr txBox="1"/>
          <p:nvPr/>
        </p:nvSpPr>
        <p:spPr>
          <a:xfrm>
            <a:off x="6590141" y="5746098"/>
            <a:ext cx="38125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venir Book" panose="02000503020000020003" pitchFamily="2" charset="0"/>
              </a:rPr>
              <a:t>Hypothesis: Can revive protein production with ATP spike</a:t>
            </a:r>
          </a:p>
        </p:txBody>
      </p:sp>
    </p:spTree>
    <p:extLst>
      <p:ext uri="{BB962C8B-B14F-4D97-AF65-F5344CB8AC3E}">
        <p14:creationId xmlns:p14="http://schemas.microsoft.com/office/powerpoint/2010/main" val="1681994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1BDDF0-6A52-2F4E-B63B-DE199B992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" y="18255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After that…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49979-2C5F-084E-91AE-A816F6A2D3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500" dirty="0"/>
              <a:t>5) Greater Initial Concentration and Spike Experiments with 3PGA, Energy Mix, and/or DNA to see if any are the limiting factor</a:t>
            </a:r>
          </a:p>
          <a:p>
            <a:pPr marL="0" indent="0">
              <a:buNone/>
            </a:pPr>
            <a:endParaRPr lang="en-US" sz="2500" dirty="0"/>
          </a:p>
          <a:p>
            <a:pPr marL="0" indent="0">
              <a:buNone/>
            </a:pPr>
            <a:r>
              <a:rPr lang="en-US" sz="2500" dirty="0"/>
              <a:t>6) Characterize GFP and ATP with TXTL Extract, Buffer, &amp; DNA in vesicles</a:t>
            </a:r>
          </a:p>
          <a:p>
            <a:pPr marL="0" indent="0">
              <a:buNone/>
            </a:pPr>
            <a:endParaRPr lang="en-US" sz="2500" dirty="0"/>
          </a:p>
          <a:p>
            <a:pPr marL="0" indent="0">
              <a:buNone/>
            </a:pPr>
            <a:r>
              <a:rPr lang="en-US" sz="2500" dirty="0"/>
              <a:t>7) Add ATP Synthase, Proton Pump, and Test!</a:t>
            </a:r>
          </a:p>
          <a:p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37407399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1DAF4E-D6F3-D940-AFE7-2D4253504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 5: ATP Assay Calibration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0DFE0E-1DBB-DD47-833D-5C54347A63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20201019_exp5_atpassaycalibration</a:t>
            </a:r>
          </a:p>
        </p:txBody>
      </p:sp>
    </p:spTree>
    <p:extLst>
      <p:ext uri="{BB962C8B-B14F-4D97-AF65-F5344CB8AC3E}">
        <p14:creationId xmlns:p14="http://schemas.microsoft.com/office/powerpoint/2010/main" val="11903568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D86D4CC-F457-D644-9026-E269A8416079}"/>
              </a:ext>
            </a:extLst>
          </p:cNvPr>
          <p:cNvSpPr txBox="1"/>
          <p:nvPr/>
        </p:nvSpPr>
        <p:spPr>
          <a:xfrm>
            <a:off x="3621742" y="609600"/>
            <a:ext cx="46616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This was wrong because did fluorescence not luminescence</a:t>
            </a:r>
          </a:p>
          <a:p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8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78F41FB2-3BF3-2340-8B99-E78F7F29C9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565" y="1842230"/>
            <a:ext cx="5715000" cy="3810000"/>
          </a:xfrm>
          <a:prstGeom prst="rect">
            <a:avLst/>
          </a:prstGeom>
        </p:spPr>
      </p:pic>
      <p:pic>
        <p:nvPicPr>
          <p:cNvPr id="10" name="Picture 9" descr="Chart, scatter chart&#10;&#10;Description automatically generated">
            <a:extLst>
              <a:ext uri="{FF2B5EF4-FFF2-40B4-BE49-F238E27FC236}">
                <a16:creationId xmlns:a16="http://schemas.microsoft.com/office/drawing/2014/main" id="{8E9AE641-A4AA-C046-A11A-F65F12CCAB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4636" y="1842230"/>
            <a:ext cx="5715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7921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C6DB1-7E8A-0E46-AE65-67DEDAD8F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 7: GFP Controls Time Series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688AC0-5F35-CE48-8B12-75B2C6FF21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20201022_exp7_controls_gfp_timeseries</a:t>
            </a:r>
          </a:p>
        </p:txBody>
      </p:sp>
    </p:spTree>
    <p:extLst>
      <p:ext uri="{BB962C8B-B14F-4D97-AF65-F5344CB8AC3E}">
        <p14:creationId xmlns:p14="http://schemas.microsoft.com/office/powerpoint/2010/main" val="10725347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0200820_caltech_template" id="{817EC947-AEC5-644A-8AF9-1DC9D3CB0A02}" vid="{EDA96392-5B10-A348-8E1D-BA2D2C975F7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3134</TotalTime>
  <Words>729</Words>
  <Application>Microsoft Macintosh PowerPoint</Application>
  <PresentationFormat>Widescreen</PresentationFormat>
  <Paragraphs>125</Paragraphs>
  <Slides>47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1" baseType="lpstr">
      <vt:lpstr>Arial</vt:lpstr>
      <vt:lpstr>Avenir Book</vt:lpstr>
      <vt:lpstr>Calibri</vt:lpstr>
      <vt:lpstr>Office Theme</vt:lpstr>
      <vt:lpstr>Summary PowerPoint</vt:lpstr>
      <vt:lpstr>From Murray Meeting</vt:lpstr>
      <vt:lpstr>Experimental Plans</vt:lpstr>
      <vt:lpstr>PowerPoint Presentation</vt:lpstr>
      <vt:lpstr>PowerPoint Presentation</vt:lpstr>
      <vt:lpstr>After that…</vt:lpstr>
      <vt:lpstr>Exp 5: ATP Assay Calibration</vt:lpstr>
      <vt:lpstr>PowerPoint Presentation</vt:lpstr>
      <vt:lpstr>Exp 7: GFP Controls Time Series</vt:lpstr>
      <vt:lpstr>PowerPoint Presentation</vt:lpstr>
      <vt:lpstr>Better plotting</vt:lpstr>
      <vt:lpstr>Exp 8: GFP and ATP Long Controls</vt:lpstr>
      <vt:lpstr>PowerPoint Presentation</vt:lpstr>
      <vt:lpstr>Exp 9: ATP Assay Calibration Round 2</vt:lpstr>
      <vt:lpstr>PowerPoint Presentation</vt:lpstr>
      <vt:lpstr>Exp 10: ATP Control Round 2</vt:lpstr>
      <vt:lpstr>PowerPoint Presentation</vt:lpstr>
      <vt:lpstr>With ATP Conc</vt:lpstr>
      <vt:lpstr>Exp 11: ATP in Beginning</vt:lpstr>
      <vt:lpstr>PowerPoint Presentation</vt:lpstr>
      <vt:lpstr>Exp 12: Reagents in Beginning</vt:lpstr>
      <vt:lpstr>PowerPoint Presentation</vt:lpstr>
      <vt:lpstr>PowerPoint Presentation</vt:lpstr>
      <vt:lpstr>Exp 13: Spike Experiments</vt:lpstr>
      <vt:lpstr>Pre Spike</vt:lpstr>
      <vt:lpstr>Post Spike</vt:lpstr>
      <vt:lpstr>ATP End Point Values</vt:lpstr>
      <vt:lpstr>With Better Labels</vt:lpstr>
      <vt:lpstr>Summary Plot, compare pre and post spike</vt:lpstr>
      <vt:lpstr>Exp 14\              Exp 14: ReDo Spike and More in Beg Experiments</vt:lpstr>
      <vt:lpstr>PowerPoint Presentation</vt:lpstr>
      <vt:lpstr>Need to add adp endpoint data here</vt:lpstr>
      <vt:lpstr>Exp 15: ADP Assay Calibration</vt:lpstr>
      <vt:lpstr>PowerPoint Presentation</vt:lpstr>
      <vt:lpstr>Exp 16: ADP and ATP Test</vt:lpstr>
      <vt:lpstr>Make and add plots here</vt:lpstr>
      <vt:lpstr>Exp 17: ADP Assay Calibration with Echo</vt:lpstr>
      <vt:lpstr>PowerPoint Presentation</vt:lpstr>
      <vt:lpstr>Exp 18: More in Beg and Spike Exp. With Echo</vt:lpstr>
      <vt:lpstr>PowerPoint Presentation</vt:lpstr>
      <vt:lpstr>PowerPoint Presentation</vt:lpstr>
      <vt:lpstr>Exp 19: add ATP and take Pi endpoint data </vt:lpstr>
      <vt:lpstr>PowerPoint Presentation</vt:lpstr>
      <vt:lpstr>Exp 20: Vesicles with GFP</vt:lpstr>
      <vt:lpstr>PowerPoint Presentation</vt:lpstr>
      <vt:lpstr>Exp 21: Vesicles with ACMA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Summary PowerPoint</dc:title>
  <dc:creator>Roychoudhury, Ankita</dc:creator>
  <cp:lastModifiedBy>Roychoudhury, Ankita</cp:lastModifiedBy>
  <cp:revision>32</cp:revision>
  <dcterms:created xsi:type="dcterms:W3CDTF">2020-11-12T19:15:22Z</dcterms:created>
  <dcterms:modified xsi:type="dcterms:W3CDTF">2020-12-09T00:47:40Z</dcterms:modified>
</cp:coreProperties>
</file>